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  <p:sldMasterId id="214748372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79BB72-1ACE-4CB8-8F82-6ED752341066}" v="1" dt="2025-03-21T06:06:32.8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microsoft.com/office/2015/10/relationships/revisionInfo" Target="revisionInfo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jiv khandalkar" userId="f4f24d9651073bc4" providerId="LiveId" clId="{FD79BB72-1ACE-4CB8-8F82-6ED752341066}"/>
    <pc:docChg chg="custSel modSld">
      <pc:chgData name="Rajiv khandalkar" userId="f4f24d9651073bc4" providerId="LiveId" clId="{FD79BB72-1ACE-4CB8-8F82-6ED752341066}" dt="2025-03-21T06:06:33.062" v="1" actId="27636"/>
      <pc:docMkLst>
        <pc:docMk/>
      </pc:docMkLst>
      <pc:sldChg chg="modSp">
        <pc:chgData name="Rajiv khandalkar" userId="f4f24d9651073bc4" providerId="LiveId" clId="{FD79BB72-1ACE-4CB8-8F82-6ED752341066}" dt="2025-03-21T06:06:32.888" v="0"/>
        <pc:sldMkLst>
          <pc:docMk/>
          <pc:sldMk cId="2518996364" sldId="257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518996364" sldId="257"/>
            <ac:spMk id="2" creationId="{265AFA86-D025-E344-E042-BB0ED59A6139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518996364" sldId="257"/>
            <ac:spMk id="3" creationId="{7CFDB055-33F8-E726-DDD9-DB28F05F1BD1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3881993388" sldId="258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881993388" sldId="258"/>
            <ac:spMk id="2" creationId="{B99ECF5B-708A-1FBC-718F-9E607188714E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881993388" sldId="258"/>
            <ac:spMk id="3" creationId="{21A74304-D319-FC5A-2E27-1F30FB8619A7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3128469510" sldId="259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128469510" sldId="259"/>
            <ac:spMk id="2" creationId="{B3AD44FA-998C-256D-A00B-257B2071B0E2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128469510" sldId="259"/>
            <ac:spMk id="3" creationId="{0F0EEA67-7BE6-496F-311B-2039E72F337E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961145116" sldId="260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961145116" sldId="260"/>
            <ac:spMk id="2" creationId="{6C2FD86E-F92E-7B0E-6136-1310ACC80F7F}"/>
          </ac:spMkLst>
        </pc:spChg>
      </pc:sldChg>
      <pc:sldChg chg="modSp mod">
        <pc:chgData name="Rajiv khandalkar" userId="f4f24d9651073bc4" providerId="LiveId" clId="{FD79BB72-1ACE-4CB8-8F82-6ED752341066}" dt="2025-03-21T06:06:33.062" v="1" actId="27636"/>
        <pc:sldMkLst>
          <pc:docMk/>
          <pc:sldMk cId="3072148317" sldId="261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072148317" sldId="261"/>
            <ac:spMk id="2" creationId="{4490CE13-9F51-2945-AAE6-ECE32399C04E}"/>
          </ac:spMkLst>
        </pc:spChg>
        <pc:spChg chg="mod">
          <ac:chgData name="Rajiv khandalkar" userId="f4f24d9651073bc4" providerId="LiveId" clId="{FD79BB72-1ACE-4CB8-8F82-6ED752341066}" dt="2025-03-21T06:06:33.062" v="1" actId="27636"/>
          <ac:spMkLst>
            <pc:docMk/>
            <pc:sldMk cId="3072148317" sldId="261"/>
            <ac:spMk id="3" creationId="{D9EC6E7B-5453-339E-91E4-51E91653C90E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3091362723" sldId="262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091362723" sldId="262"/>
            <ac:spMk id="2" creationId="{C954E6EC-28FD-D77E-7DDC-120BF17FAC7A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091362723" sldId="262"/>
            <ac:spMk id="3" creationId="{D5C7D02C-3234-2E2B-40C7-2A5CC7562AF0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2788363131" sldId="263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788363131" sldId="263"/>
            <ac:spMk id="2" creationId="{3F335770-1A5F-B2AF-3F4F-836444BE6652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788363131" sldId="263"/>
            <ac:spMk id="3" creationId="{3506A632-2839-51AC-7F91-96E4E1E7E84C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3609491166" sldId="264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609491166" sldId="264"/>
            <ac:spMk id="2" creationId="{A5895B62-FAE4-2A34-EC02-D1F0BF1931A5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3609491166" sldId="264"/>
            <ac:spMk id="3" creationId="{B14D25F5-40BE-E7D4-0E28-E61380986F8B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1136650604" sldId="265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1136650604" sldId="265"/>
            <ac:spMk id="2" creationId="{C0DDC3FC-6016-2240-F8D1-7C58993A3972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1136650604" sldId="265"/>
            <ac:spMk id="3" creationId="{0D9F2B37-BAAD-7A71-C494-3276BDD17B96}"/>
          </ac:spMkLst>
        </pc:spChg>
      </pc:sldChg>
      <pc:sldChg chg="modSp">
        <pc:chgData name="Rajiv khandalkar" userId="f4f24d9651073bc4" providerId="LiveId" clId="{FD79BB72-1ACE-4CB8-8F82-6ED752341066}" dt="2025-03-21T06:06:32.888" v="0"/>
        <pc:sldMkLst>
          <pc:docMk/>
          <pc:sldMk cId="2168831722" sldId="266"/>
        </pc:sldMkLst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168831722" sldId="266"/>
            <ac:spMk id="2" creationId="{FEB8B05B-A28A-A862-A928-691EAFB5C362}"/>
          </ac:spMkLst>
        </pc:spChg>
        <pc:spChg chg="mod">
          <ac:chgData name="Rajiv khandalkar" userId="f4f24d9651073bc4" providerId="LiveId" clId="{FD79BB72-1ACE-4CB8-8F82-6ED752341066}" dt="2025-03-21T06:06:32.888" v="0"/>
          <ac:spMkLst>
            <pc:docMk/>
            <pc:sldMk cId="2168831722" sldId="266"/>
            <ac:spMk id="3" creationId="{79BAB799-57FA-AC27-C14A-A1CF25C2FC5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1193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29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484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296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022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483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864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504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6001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745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655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68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350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6387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009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886026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22864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601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2028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0324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20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014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5946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2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799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2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6613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891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91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18" r:id="rId6"/>
    <p:sldLayoutId id="2147483714" r:id="rId7"/>
    <p:sldLayoutId id="2147483715" r:id="rId8"/>
    <p:sldLayoutId id="2147483716" r:id="rId9"/>
    <p:sldLayoutId id="2147483717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3/22/2025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7697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37C52A-37BB-79F6-2176-DF1D3EF0601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356" r="-1" b="-1"/>
          <a:stretch/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tx1"/>
              </a:gs>
              <a:gs pos="33000">
                <a:schemeClr val="tx1">
                  <a:alpha val="64000"/>
                </a:schemeClr>
              </a:gs>
              <a:gs pos="0">
                <a:schemeClr val="tx1">
                  <a:alpha val="0"/>
                </a:schemeClr>
              </a:gs>
              <a:gs pos="100000">
                <a:schemeClr val="tx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8B5D175-C83D-8C00-945E-64B584C22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10059390" cy="3204134"/>
          </a:xfrm>
        </p:spPr>
        <p:txBody>
          <a:bodyPr anchor="b">
            <a:normAutofit/>
          </a:bodyPr>
          <a:lstStyle/>
          <a:p>
            <a:r>
              <a:rPr lang="en-US" sz="3700" dirty="0">
                <a:solidFill>
                  <a:schemeClr val="bg1"/>
                </a:solidFill>
              </a:rPr>
              <a:t>RISK MANAGEMENT</a:t>
            </a:r>
            <a:br>
              <a:rPr lang="en-US" sz="3700" dirty="0">
                <a:solidFill>
                  <a:schemeClr val="bg1"/>
                </a:solidFill>
              </a:rPr>
            </a:br>
            <a:r>
              <a:rPr lang="en-US" sz="3700" dirty="0">
                <a:solidFill>
                  <a:schemeClr val="bg1"/>
                </a:solidFill>
              </a:rPr>
              <a:t>Banks and Financial Institutions</a:t>
            </a:r>
            <a:br>
              <a:rPr lang="en-US" sz="3700" dirty="0">
                <a:solidFill>
                  <a:schemeClr val="bg1"/>
                </a:solidFill>
              </a:rPr>
            </a:b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Ensuring Financial Stability and Resilience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Ensuring Financial Stability and Resilience</a:t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1800" kern="100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Resilience</a:t>
            </a:r>
            <a:r>
              <a:rPr lang="en-IN" sz="18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</a:t>
            </a:r>
            <a:r>
              <a:rPr lang="en-IN" sz="18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Ensuring Financial Stability and Resilience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r>
              <a:rPr lang="en-IN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Resilience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/>
            </a:r>
            <a:b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</a:br>
            <a:endParaRPr lang="en-IN" sz="3700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DCC861-ADC4-789D-8588-01E3CD819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0" y="4872922"/>
            <a:ext cx="8528368" cy="120814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>
                <a:solidFill>
                  <a:schemeClr val="bg1"/>
                </a:solidFill>
              </a:rPr>
              <a:t>Presentation for Aurangabad Chapter of Cost Accountants.</a:t>
            </a:r>
          </a:p>
          <a:p>
            <a:r>
              <a:rPr lang="en-US" sz="2000" dirty="0">
                <a:solidFill>
                  <a:schemeClr val="bg1"/>
                </a:solidFill>
              </a:rPr>
              <a:t>By CMA Rajiv Khandalkar</a:t>
            </a:r>
          </a:p>
          <a:p>
            <a:r>
              <a:rPr lang="en-US" sz="2000" dirty="0">
                <a:solidFill>
                  <a:schemeClr val="bg1"/>
                </a:solidFill>
              </a:rPr>
              <a:t>March 18, 2025.</a:t>
            </a:r>
          </a:p>
          <a:p>
            <a:endParaRPr lang="en-US" sz="2000" dirty="0">
              <a:solidFill>
                <a:schemeClr val="bg1"/>
              </a:solidFill>
            </a:endParaRPr>
          </a:p>
          <a:p>
            <a:endParaRPr lang="en-IN" sz="2000" dirty="0">
              <a:solidFill>
                <a:schemeClr val="bg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bg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6710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DC3FC-6016-2240-F8D1-7C58993A39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Case Studies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F2B37-BAAD-7A71-C494-3276BDD17B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Examples of successful risk management practices.</a:t>
            </a: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Lessons learned from financial crises (e.g., 2008 crisis, Yes Bank).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36650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8B05B-A28A-A862-A928-691EAFB5C3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Conclusion.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AB799-57FA-AC27-C14A-A1CF25C2FC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Emphasize proactive and adaptive risk management.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Highlight the importance of technology and regulatory compliance.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</a:pPr>
            <a:r>
              <a:rPr lang="en-IN" sz="18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Ensuring long-term stability and stakeholder trust.</a:t>
            </a:r>
          </a:p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68831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5AFA86-D025-E344-E042-BB0ED59A6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FDB055-33F8-E726-DDD9-DB28F05F1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" marR="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Definition: Risk management is the process of identifying, assessing, and mitigating risks.</a:t>
            </a: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endParaRPr lang="en-IN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Importance: Maintains financial stability, regulatory compliance, and trust.</a:t>
            </a: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endParaRPr lang="en-IN" sz="1800" kern="100" dirty="0"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Overview: Covers various types of risks and mitigation strategies.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518996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9ECF5B-708A-1FBC-718F-9E6071887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Risks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74304-D319-FC5A-2E27-1F30FB861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Credit Risk: Borrower default.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Market Risk: Fluctuations in interest rates, currencies, etc.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Operational Risk: Failures in processes, systems, or external events.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Liquidity Risk: Inability to meet short-term financial obligations.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Compliance Risk: Regulatory non-adherence.</a:t>
            </a: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Reputational Risk: Damage to public image.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881993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AD44FA-998C-256D-A00B-257B2071B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Risk Management Framework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EEA67-7BE6-496F-311B-2039E72F33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Risk Identification: Recognizing potential threats.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Risk Assessment: Evaluating likelihood and impact.</a:t>
            </a:r>
          </a:p>
          <a:p>
            <a:pPr marL="57150" marR="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Risk Mitigation: Applying strategies to reduce risks.</a:t>
            </a:r>
          </a:p>
          <a:p>
            <a:pPr marL="57150" marR="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Monitoring and Reporting: Continuously tracking exposure and controls.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28469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D86E-F92E-7B0E-6136-1310ACC80F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Credit Risk Management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05D8A7-386E-CE63-25BA-9D3186FD5E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5873" y="2478024"/>
            <a:ext cx="10168128" cy="3694176"/>
          </a:xfrm>
        </p:spPr>
        <p:txBody>
          <a:bodyPr>
            <a:normAutofit lnSpcReduction="10000"/>
          </a:bodyPr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Tools: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Credit scoring models,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probability of default (PD),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loss given default (LGD).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Strategies: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Risk-based pricing,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diversification, </a:t>
            </a:r>
          </a:p>
          <a:p>
            <a:pPr marL="457200" lvl="1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collateral requirements.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61145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0CE13-9F51-2945-AAE6-ECE32399C0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Operational Risk Management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C6E7B-5453-339E-91E4-51E91653C9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7150" marR="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Causes: 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Human errors, 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system failures, 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external events.</a:t>
            </a:r>
          </a:p>
          <a:p>
            <a:pPr marL="57150" marR="0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Techniques: 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Internal controls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incident response plans, </a:t>
            </a:r>
          </a:p>
          <a:p>
            <a:pPr marL="514350" lvl="1" indent="-285750">
              <a:lnSpc>
                <a:spcPct val="115000"/>
              </a:lnSpc>
              <a:spcAft>
                <a:spcPts val="1000"/>
              </a:spcAft>
              <a:buFontTx/>
              <a:buChar char="-"/>
            </a:pPr>
            <a:r>
              <a:rPr lang="en-IN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employee training.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Examples: Cyberattacks, fraud, compliance breaches.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7214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4E6EC-28FD-D77E-7DDC-120BF17FA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Liquidity Risk and ALM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C7D02C-3234-2E2B-40C7-2A5CC7562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Liquidity Risk: Shortfalls in meeting obligations.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Asset-Liability Management (ALM)**: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- Liquidity gap analysis.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 - Funding strategies.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 - Regulatory compliance (e.g., LCR, NSFR).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91362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35770-1A5F-B2AF-3F4F-836444BE6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Basel Guidelines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06A632-2839-51AC-7F91-96E4E1E7E8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Basel I: Credit risk and minimum capital requirements.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Basel II: Three pillars—capital, supervision, disclosure.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Basel III: Strengthened capital, LCR, NSFR, leverage ratio.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88363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95B62-FAE4-2A34-EC02-D1F0BF193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Tools and Techniques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4D25F5-40BE-E7D4-0E28-E61380986F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Stress Testing: Assessing resilience under adverse scenarios.</a:t>
            </a:r>
          </a:p>
          <a:p>
            <a:pPr marL="0" marR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Value at Risk (</a:t>
            </a:r>
            <a:r>
              <a:rPr lang="en-IN" sz="18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VaR</a:t>
            </a: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): Measuring potential portfolio losses.</a:t>
            </a:r>
          </a:p>
          <a:p>
            <a:pPr marL="0" marR="0" indent="0">
              <a:lnSpc>
                <a:spcPct val="115000"/>
              </a:lnSpc>
              <a:spcAft>
                <a:spcPts val="1000"/>
              </a:spcAft>
              <a:buNone/>
            </a:pPr>
            <a:r>
              <a:rPr lang="en-IN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 Risk Control Self-Assessment (RCSA): Managing operational risks.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0949116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ppt/theme/theme2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397</Words>
  <Application>Microsoft Office PowerPoint</Application>
  <PresentationFormat>Widescreen</PresentationFormat>
  <Paragraphs>62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Mangal</vt:lpstr>
      <vt:lpstr>Neue Haas Grotesk Text Pro</vt:lpstr>
      <vt:lpstr>Trebuchet MS</vt:lpstr>
      <vt:lpstr>Tw Cen MT</vt:lpstr>
      <vt:lpstr>AccentBoxVTI</vt:lpstr>
      <vt:lpstr>Circuit</vt:lpstr>
      <vt:lpstr>RISK MANAGEMENT Banks and Financial Institutions Ensuring Financial Stability and Resilience Ensuring Financial Stability and Resilience  Resilience Ensuring Financial Stability and Resilience Resilience </vt:lpstr>
      <vt:lpstr>Introduction</vt:lpstr>
      <vt:lpstr>Types of Risks</vt:lpstr>
      <vt:lpstr>Risk Management Framework</vt:lpstr>
      <vt:lpstr>Credit Risk Management</vt:lpstr>
      <vt:lpstr>Operational Risk Management</vt:lpstr>
      <vt:lpstr>Liquidity Risk and ALM</vt:lpstr>
      <vt:lpstr>Basel Guidelines</vt:lpstr>
      <vt:lpstr>Tools and Techniques</vt:lpstr>
      <vt:lpstr>Case Studies</vt:lpstr>
      <vt:lpstr>Conclusion.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RISK MANAGEMENT Banks and Financial Institutions Ensuring Financial Stability and Resilience Ensuring Financial Stability and Resilience  Resilience Ensuring Financial Stability and Resilience Resilience </dc:title>
  <dc:creator>Rajiv khandalkar</dc:creator>
  <cp:lastModifiedBy>User</cp:lastModifiedBy>
  <cp:revision>2</cp:revision>
  <dcterms:created xsi:type="dcterms:W3CDTF">2025-03-18T12:35:14Z</dcterms:created>
  <dcterms:modified xsi:type="dcterms:W3CDTF">2025-03-22T10:17:56Z</dcterms:modified>
</cp:coreProperties>
</file>